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69" r:id="rId12"/>
    <p:sldId id="264" r:id="rId13"/>
    <p:sldId id="265" r:id="rId14"/>
    <p:sldId id="266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hRkBPOB0YgDATrxJPpYZ1emibB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13BDA9-9909-5735-9A85-FF3B5D8208BC}" v="2" dt="2025-10-06T15:51:23.9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32" autoAdjust="0"/>
  </p:normalViewPr>
  <p:slideViewPr>
    <p:cSldViewPr snapToGrid="0">
      <p:cViewPr varScale="1">
        <p:scale>
          <a:sx n="111" d="100"/>
          <a:sy n="111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raya Salazar" userId="S::soraya.salazar@kibernumacademy.com::fdf00a5c-f577-43dc-8064-9968cad83607" providerId="AD" clId="Web-{CE13BDA9-9909-5735-9A85-FF3B5D8208BC}"/>
    <pc:docChg chg="modSld">
      <pc:chgData name="Soraya Salazar" userId="S::soraya.salazar@kibernumacademy.com::fdf00a5c-f577-43dc-8064-9968cad83607" providerId="AD" clId="Web-{CE13BDA9-9909-5735-9A85-FF3B5D8208BC}" dt="2025-10-06T15:51:23.969" v="0" actId="20577"/>
      <pc:docMkLst>
        <pc:docMk/>
      </pc:docMkLst>
      <pc:sldChg chg="modSp">
        <pc:chgData name="Soraya Salazar" userId="S::soraya.salazar@kibernumacademy.com::fdf00a5c-f577-43dc-8064-9968cad83607" providerId="AD" clId="Web-{CE13BDA9-9909-5735-9A85-FF3B5D8208BC}" dt="2025-10-06T15:51:23.969" v="0" actId="20577"/>
        <pc:sldMkLst>
          <pc:docMk/>
          <pc:sldMk cId="0" sldId="256"/>
        </pc:sldMkLst>
        <pc:spChg chg="mod">
          <ac:chgData name="Soraya Salazar" userId="S::soraya.salazar@kibernumacademy.com::fdf00a5c-f577-43dc-8064-9968cad83607" providerId="AD" clId="Web-{CE13BDA9-9909-5735-9A85-FF3B5D8208BC}" dt="2025-10-06T15:51:23.969" v="0" actId="20577"/>
          <ac:spMkLst>
            <pc:docMk/>
            <pc:sldMk cId="0" sldId="256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 descr="Un conjunto de letras negras en un fondo blanco&#10;&#10;Descripción generada automáticamente con confianza m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703776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3906982" y="3257006"/>
            <a:ext cx="7102763" cy="2047637"/>
          </a:xfrm>
          <a:prstGeom prst="roundRect">
            <a:avLst>
              <a:gd name="adj" fmla="val 7874"/>
            </a:avLst>
          </a:prstGeom>
          <a:solidFill>
            <a:schemeClr val="dk1">
              <a:alpha val="75686"/>
            </a:schemeClr>
          </a:solidFill>
          <a:ln>
            <a:noFill/>
          </a:ln>
        </p:spPr>
        <p:txBody>
          <a:bodyPr spcFirstLastPara="1" wrap="square" lIns="91425" tIns="45700" rIns="5400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4616387" y="3123426"/>
            <a:ext cx="6310231" cy="198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Presentación</a:t>
            </a:r>
            <a:r>
              <a:rPr lang="en-US" sz="5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la </a:t>
            </a:r>
            <a:r>
              <a:rPr lang="en-US" sz="50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sesión</a:t>
            </a:r>
            <a:endParaRPr sz="3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92;p1"/>
          <p:cNvSpPr txBox="1"/>
          <p:nvPr/>
        </p:nvSpPr>
        <p:spPr>
          <a:xfrm>
            <a:off x="4627797" y="2820884"/>
            <a:ext cx="61655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Obtención y Preparación de Datos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0564" y="3283816"/>
            <a:ext cx="10515600" cy="1325563"/>
          </a:xfrm>
        </p:spPr>
        <p:txBody>
          <a:bodyPr/>
          <a:lstStyle/>
          <a:p>
            <a:pPr algn="just">
              <a:spcBef>
                <a:spcPct val="0"/>
              </a:spcBef>
              <a:defRPr/>
            </a:pPr>
            <a:r>
              <a:rPr lang="es-ES" sz="3200" kern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Cierre de la Sesión</a:t>
            </a:r>
            <a:endParaRPr lang="en-US" sz="3200" kern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56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 noGrp="1"/>
          </p:cNvSpPr>
          <p:nvPr>
            <p:ph type="title"/>
          </p:nvPr>
        </p:nvSpPr>
        <p:spPr bwMode="auto">
          <a:xfrm>
            <a:off x="838200" y="20989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s-MX" sz="32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Recapitulación y Reflexión: </a:t>
            </a:r>
            <a:br>
              <a:rPr lang="es-MX" sz="32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br>
              <a:rPr lang="es-MX" sz="32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r>
              <a:rPr lang="es-MX" sz="32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“Lo que hemos aprendido hoy”</a:t>
            </a:r>
          </a:p>
        </p:txBody>
      </p:sp>
    </p:spTree>
    <p:extLst>
      <p:ext uri="{BB962C8B-B14F-4D97-AF65-F5344CB8AC3E}">
        <p14:creationId xmlns:p14="http://schemas.microsoft.com/office/powerpoint/2010/main" val="27144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/>
          <p:nvPr/>
        </p:nvSpPr>
        <p:spPr>
          <a:xfrm>
            <a:off x="4138384" y="1954130"/>
            <a:ext cx="8472500" cy="2382886"/>
          </a:xfrm>
          <a:prstGeom prst="roundRect">
            <a:avLst>
              <a:gd name="adj" fmla="val 2971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653183" y="475023"/>
            <a:ext cx="10782300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¡</a:t>
            </a:r>
            <a:r>
              <a:rPr lang="en-US" sz="3200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Consejos</a:t>
            </a:r>
            <a:r>
              <a:rPr lang="en-US" sz="32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para el </a:t>
            </a:r>
            <a:r>
              <a:rPr lang="en-US" sz="3200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éxito</a:t>
            </a:r>
            <a:r>
              <a:rPr lang="en-US" sz="32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dirty="0"/>
          </a:p>
        </p:txBody>
      </p:sp>
      <p:sp>
        <p:nvSpPr>
          <p:cNvPr id="160" name="Google Shape;160;p9"/>
          <p:cNvSpPr txBox="1"/>
          <p:nvPr/>
        </p:nvSpPr>
        <p:spPr>
          <a:xfrm>
            <a:off x="4596567" y="2196555"/>
            <a:ext cx="7041235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2000" dirty="0" err="1">
                <a:solidFill>
                  <a:schemeClr val="lt1"/>
                </a:solidFill>
                <a:sym typeface="Arial"/>
              </a:rPr>
              <a:t>Practica</a:t>
            </a:r>
            <a:r>
              <a:rPr lang="en-US" sz="2000" dirty="0">
                <a:solidFill>
                  <a:schemeClr val="lt1"/>
                </a:solidFill>
                <a:sym typeface="Arial"/>
              </a:rPr>
              <a:t>, </a:t>
            </a:r>
            <a:r>
              <a:rPr lang="en-US" sz="2000" dirty="0" err="1">
                <a:solidFill>
                  <a:schemeClr val="lt1"/>
                </a:solidFill>
                <a:sym typeface="Arial"/>
              </a:rPr>
              <a:t>practica</a:t>
            </a:r>
            <a:r>
              <a:rPr lang="en-US" sz="2000" dirty="0">
                <a:solidFill>
                  <a:schemeClr val="lt1"/>
                </a:solidFill>
                <a:sym typeface="Arial"/>
              </a:rPr>
              <a:t> y </a:t>
            </a:r>
            <a:r>
              <a:rPr lang="en-US" sz="2000" dirty="0" err="1">
                <a:solidFill>
                  <a:schemeClr val="lt1"/>
                </a:solidFill>
                <a:sym typeface="Arial"/>
              </a:rPr>
              <a:t>practica</a:t>
            </a:r>
            <a:r>
              <a:rPr lang="en-US" sz="2000" dirty="0">
                <a:solidFill>
                  <a:schemeClr val="lt1"/>
                </a:solidFill>
                <a:sym typeface="Arial"/>
              </a:rPr>
              <a:t>…</a:t>
            </a:r>
            <a:endParaRPr sz="2000" dirty="0"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sym typeface="Arial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sym typeface="Arial"/>
              </a:rPr>
              <a:t>No </a:t>
            </a:r>
            <a:r>
              <a:rPr lang="en-US" sz="2000" dirty="0" err="1">
                <a:solidFill>
                  <a:schemeClr val="lt1"/>
                </a:solidFill>
                <a:sym typeface="Arial"/>
              </a:rPr>
              <a:t>te</a:t>
            </a:r>
            <a:r>
              <a:rPr lang="en-US" sz="2000" dirty="0">
                <a:solidFill>
                  <a:schemeClr val="lt1"/>
                </a:solidFill>
                <a:sym typeface="Arial"/>
              </a:rPr>
              <a:t> </a:t>
            </a:r>
            <a:r>
              <a:rPr lang="en-US" sz="2000" dirty="0" err="1">
                <a:solidFill>
                  <a:schemeClr val="lt1"/>
                </a:solidFill>
                <a:sym typeface="Arial"/>
              </a:rPr>
              <a:t>sientas</a:t>
            </a:r>
            <a:r>
              <a:rPr lang="en-US" sz="2000" dirty="0">
                <a:solidFill>
                  <a:schemeClr val="lt1"/>
                </a:solidFill>
                <a:sym typeface="Arial"/>
              </a:rPr>
              <a:t> </a:t>
            </a:r>
            <a:r>
              <a:rPr lang="en-US" sz="2000" dirty="0" err="1">
                <a:solidFill>
                  <a:schemeClr val="lt1"/>
                </a:solidFill>
                <a:sym typeface="Arial"/>
              </a:rPr>
              <a:t>frustrado</a:t>
            </a:r>
            <a:r>
              <a:rPr lang="en-US" sz="2000" dirty="0">
                <a:solidFill>
                  <a:schemeClr val="lt1"/>
                </a:solidFill>
                <a:sym typeface="Arial"/>
              </a:rPr>
              <a:t> </a:t>
            </a:r>
            <a:r>
              <a:rPr lang="en-US" sz="2000" dirty="0" err="1">
                <a:solidFill>
                  <a:schemeClr val="lt1"/>
                </a:solidFill>
                <a:sym typeface="Arial"/>
              </a:rPr>
              <a:t>ni</a:t>
            </a:r>
            <a:r>
              <a:rPr lang="en-US" sz="2000" dirty="0">
                <a:solidFill>
                  <a:schemeClr val="lt1"/>
                </a:solidFill>
                <a:sym typeface="Arial"/>
              </a:rPr>
              <a:t> </a:t>
            </a:r>
            <a:r>
              <a:rPr lang="en-US" sz="2000" dirty="0" err="1">
                <a:solidFill>
                  <a:schemeClr val="lt1"/>
                </a:solidFill>
                <a:sym typeface="Arial"/>
              </a:rPr>
              <a:t>sientas</a:t>
            </a:r>
            <a:r>
              <a:rPr lang="en-US" sz="2000" dirty="0">
                <a:solidFill>
                  <a:schemeClr val="lt1"/>
                </a:solidFill>
                <a:sym typeface="Arial"/>
              </a:rPr>
              <a:t> que no </a:t>
            </a:r>
            <a:r>
              <a:rPr lang="en-US" sz="2000" dirty="0" err="1">
                <a:solidFill>
                  <a:schemeClr val="lt1"/>
                </a:solidFill>
                <a:sym typeface="Arial"/>
              </a:rPr>
              <a:t>sirves</a:t>
            </a:r>
            <a:r>
              <a:rPr lang="en-US" sz="2000" dirty="0">
                <a:solidFill>
                  <a:schemeClr val="lt1"/>
                </a:solidFill>
                <a:sym typeface="Arial"/>
              </a:rPr>
              <a:t> para </a:t>
            </a:r>
            <a:r>
              <a:rPr lang="en-US" sz="2000" dirty="0" err="1">
                <a:solidFill>
                  <a:schemeClr val="lt1"/>
                </a:solidFill>
              </a:rPr>
              <a:t>esto</a:t>
            </a:r>
            <a:r>
              <a:rPr lang="en-US" sz="2000" dirty="0">
                <a:solidFill>
                  <a:schemeClr val="lt1"/>
                </a:solidFill>
                <a:sym typeface="Arial"/>
              </a:rPr>
              <a:t>, la </a:t>
            </a:r>
            <a:r>
              <a:rPr lang="en-US" sz="2000" dirty="0" err="1">
                <a:solidFill>
                  <a:schemeClr val="lt1"/>
                </a:solidFill>
                <a:sym typeface="Arial"/>
              </a:rPr>
              <a:t>partida</a:t>
            </a:r>
            <a:r>
              <a:rPr lang="en-US" sz="2000" dirty="0">
                <a:solidFill>
                  <a:schemeClr val="lt1"/>
                </a:solidFill>
                <a:sym typeface="Arial"/>
              </a:rPr>
              <a:t> </a:t>
            </a:r>
            <a:r>
              <a:rPr lang="en-US" sz="2000" dirty="0" err="1">
                <a:solidFill>
                  <a:schemeClr val="lt1"/>
                </a:solidFill>
                <a:sym typeface="Arial"/>
              </a:rPr>
              <a:t>siempre</a:t>
            </a:r>
            <a:r>
              <a:rPr lang="en-US" sz="2000" dirty="0">
                <a:solidFill>
                  <a:schemeClr val="lt1"/>
                </a:solidFill>
                <a:sym typeface="Arial"/>
              </a:rPr>
              <a:t> cuesta un poco </a:t>
            </a:r>
            <a:r>
              <a:rPr lang="en-US" sz="2000" dirty="0" err="1">
                <a:solidFill>
                  <a:schemeClr val="lt1"/>
                </a:solidFill>
                <a:sym typeface="Arial"/>
              </a:rPr>
              <a:t>más</a:t>
            </a:r>
            <a:r>
              <a:rPr lang="en-US" sz="2000" dirty="0">
                <a:solidFill>
                  <a:schemeClr val="lt1"/>
                </a:solidFill>
                <a:sym typeface="Arial"/>
              </a:rPr>
              <a:t>.</a:t>
            </a:r>
            <a:endParaRPr sz="2000" dirty="0">
              <a:solidFill>
                <a:schemeClr val="lt1"/>
              </a:solidFill>
            </a:endParaRPr>
          </a:p>
          <a:p>
            <a:pPr marL="285750" marR="0" lvl="0" indent="-184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2000" dirty="0">
              <a:solidFill>
                <a:schemeClr val="lt1"/>
              </a:solidFill>
              <a:sym typeface="Arial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2000" dirty="0" err="1">
                <a:solidFill>
                  <a:schemeClr val="lt1"/>
                </a:solidFill>
                <a:sym typeface="Arial"/>
              </a:rPr>
              <a:t>Siéntete</a:t>
            </a:r>
            <a:r>
              <a:rPr lang="en-US" sz="2000" dirty="0">
                <a:solidFill>
                  <a:schemeClr val="lt1"/>
                </a:solidFill>
                <a:sym typeface="Arial"/>
              </a:rPr>
              <a:t> </a:t>
            </a:r>
            <a:r>
              <a:rPr lang="en-US" sz="2000" dirty="0" err="1">
                <a:solidFill>
                  <a:schemeClr val="lt1"/>
                </a:solidFill>
                <a:sym typeface="Arial"/>
              </a:rPr>
              <a:t>parte</a:t>
            </a:r>
            <a:r>
              <a:rPr lang="en-US" sz="2000" dirty="0">
                <a:solidFill>
                  <a:schemeClr val="lt1"/>
                </a:solidFill>
                <a:sym typeface="Arial"/>
              </a:rPr>
              <a:t> de la </a:t>
            </a:r>
            <a:r>
              <a:rPr lang="en-US" sz="2000" dirty="0" err="1">
                <a:solidFill>
                  <a:schemeClr val="lt1"/>
                </a:solidFill>
                <a:sym typeface="Arial"/>
              </a:rPr>
              <a:t>comunidad</a:t>
            </a:r>
            <a:r>
              <a:rPr lang="en-US" sz="2000" dirty="0">
                <a:solidFill>
                  <a:schemeClr val="lt1"/>
                </a:solidFill>
                <a:sym typeface="Arial"/>
              </a:rPr>
              <a:t>, </a:t>
            </a:r>
            <a:r>
              <a:rPr lang="en-US" sz="2000" dirty="0" err="1">
                <a:solidFill>
                  <a:schemeClr val="lt1"/>
                </a:solidFill>
                <a:sym typeface="Arial"/>
              </a:rPr>
              <a:t>comparte</a:t>
            </a:r>
            <a:r>
              <a:rPr lang="en-US" sz="2000" dirty="0">
                <a:solidFill>
                  <a:schemeClr val="lt1"/>
                </a:solidFill>
                <a:sym typeface="Arial"/>
              </a:rPr>
              <a:t>.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161" name="Google Shape;161;p9"/>
          <p:cNvSpPr/>
          <p:nvPr/>
        </p:nvSpPr>
        <p:spPr>
          <a:xfrm>
            <a:off x="807866" y="1604297"/>
            <a:ext cx="2929631" cy="4130678"/>
          </a:xfrm>
          <a:prstGeom prst="roundRect">
            <a:avLst>
              <a:gd name="adj" fmla="val 2971"/>
            </a:avLst>
          </a:prstGeom>
          <a:solidFill>
            <a:schemeClr val="lt1"/>
          </a:solidFill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9" descr="Arnold Schwarzenegger: The Celebrity Apprentice Host - NBC.c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730" y="1771219"/>
            <a:ext cx="2694618" cy="2748708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3" name="Google Shape;163;p9"/>
          <p:cNvSpPr/>
          <p:nvPr/>
        </p:nvSpPr>
        <p:spPr>
          <a:xfrm>
            <a:off x="807866" y="4611829"/>
            <a:ext cx="2929631" cy="1215048"/>
          </a:xfrm>
          <a:prstGeom prst="roundRect">
            <a:avLst>
              <a:gd name="adj" fmla="val 2971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 txBox="1"/>
          <p:nvPr/>
        </p:nvSpPr>
        <p:spPr>
          <a:xfrm>
            <a:off x="890685" y="4611829"/>
            <a:ext cx="274870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>
                <a:solidFill>
                  <a:schemeClr val="lt1"/>
                </a:solidFill>
                <a:sym typeface="Arial"/>
              </a:rPr>
              <a:t>“Tu FUTURO se decide </a:t>
            </a:r>
            <a:r>
              <a:rPr lang="en-US" sz="1600" b="1" err="1">
                <a:solidFill>
                  <a:schemeClr val="lt1"/>
                </a:solidFill>
                <a:sym typeface="Arial"/>
              </a:rPr>
              <a:t>por</a:t>
            </a:r>
            <a:r>
              <a:rPr lang="en-US" sz="1600" b="1" dirty="0">
                <a:solidFill>
                  <a:schemeClr val="lt1"/>
                </a:solidFill>
                <a:sym typeface="Arial"/>
              </a:rPr>
              <a:t> lo que </a:t>
            </a:r>
            <a:r>
              <a:rPr lang="en-US" sz="1600" b="1" err="1">
                <a:solidFill>
                  <a:schemeClr val="lt1"/>
                </a:solidFill>
                <a:sym typeface="Arial"/>
              </a:rPr>
              <a:t>haces</a:t>
            </a:r>
            <a:r>
              <a:rPr lang="en-US" sz="1600" b="1" dirty="0">
                <a:solidFill>
                  <a:schemeClr val="lt1"/>
                </a:solidFill>
                <a:sym typeface="Arial"/>
              </a:rPr>
              <a:t> HOY, </a:t>
            </a:r>
            <a:endParaRPr lang="es-ES" sz="1600">
              <a:solidFill>
                <a:schemeClr val="lt1"/>
              </a:solidFill>
            </a:endParaRPr>
          </a:p>
          <a:p>
            <a:pPr marL="0" marR="0" lv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sym typeface="Arial"/>
              </a:rPr>
              <a:t>no MAÑANA”</a:t>
            </a:r>
            <a:endParaRPr lang="es-ES" sz="1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0" descr="Patrón de fond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0"/>
          <p:cNvSpPr/>
          <p:nvPr/>
        </p:nvSpPr>
        <p:spPr>
          <a:xfrm>
            <a:off x="-585177" y="3057041"/>
            <a:ext cx="7270376" cy="1045333"/>
          </a:xfrm>
          <a:prstGeom prst="roundRect">
            <a:avLst>
              <a:gd name="adj" fmla="val 9640"/>
            </a:avLst>
          </a:prstGeom>
          <a:solidFill>
            <a:srgbClr val="98C3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8C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0"/>
          <p:cNvSpPr txBox="1"/>
          <p:nvPr/>
        </p:nvSpPr>
        <p:spPr>
          <a:xfrm>
            <a:off x="2393155" y="2835053"/>
            <a:ext cx="4446644" cy="1489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Dudas</a:t>
            </a:r>
            <a:r>
              <a:rPr lang="en-US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36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consultas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/>
        </p:nvSpPr>
        <p:spPr>
          <a:xfrm>
            <a:off x="704850" y="2786424"/>
            <a:ext cx="10782300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Fin de la </a:t>
            </a:r>
            <a:r>
              <a:rPr lang="en-US" sz="3200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Sesión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098951"/>
            <a:ext cx="10515600" cy="1325563"/>
          </a:xfrm>
        </p:spPr>
        <p:txBody>
          <a:bodyPr/>
          <a:lstStyle/>
          <a:p>
            <a:r>
              <a:rPr lang="es-ES" sz="3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Repaso y Activación de Conceptos: “Preparándonos para avanzar”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5306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757382" y="3400280"/>
            <a:ext cx="7774334" cy="2428604"/>
          </a:xfrm>
          <a:prstGeom prst="roundRect">
            <a:avLst>
              <a:gd name="adj" fmla="val 4466"/>
            </a:avLst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228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958855" y="3956478"/>
            <a:ext cx="7161756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lang="en-US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algn="just"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-ES" sz="2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Manipular datos utilizando estructuras de vectores y matrices utilizando biblioteca </a:t>
            </a:r>
            <a:r>
              <a:rPr lang="es-ES" sz="20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NumPy</a:t>
            </a:r>
            <a:r>
              <a:rPr lang="es-ES" sz="2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para resolver un problema.</a:t>
            </a:r>
            <a:endParaRPr lang="es-ES" sz="2000" dirty="0">
              <a:solidFill>
                <a:schemeClr val="lt1"/>
              </a:solidFill>
              <a:latin typeface="Calibri"/>
              <a:cs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757382" y="1391415"/>
            <a:ext cx="7774335" cy="932997"/>
          </a:xfrm>
          <a:prstGeom prst="roundRect">
            <a:avLst>
              <a:gd name="adj" fmla="val 4466"/>
            </a:avLst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228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757382" y="1459221"/>
            <a:ext cx="7241309" cy="75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3200" dirty="0" err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ibrerías</a:t>
            </a:r>
            <a:r>
              <a:rPr lang="en-US" sz="32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para </a:t>
            </a:r>
            <a:r>
              <a:rPr lang="en-US" sz="3200" dirty="0" err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Ciencia</a:t>
            </a:r>
            <a:r>
              <a:rPr lang="en-US" sz="32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de </a:t>
            </a:r>
            <a:r>
              <a:rPr lang="en-US" sz="3200" dirty="0" err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3200" dirty="0" err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atos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98;p2"/>
          <p:cNvSpPr txBox="1"/>
          <p:nvPr/>
        </p:nvSpPr>
        <p:spPr>
          <a:xfrm>
            <a:off x="-262704" y="441923"/>
            <a:ext cx="5293474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rgbClr val="7F7F7F"/>
                </a:solidFill>
              </a:rPr>
              <a:t>Título de la sesión</a:t>
            </a:r>
            <a:endParaRPr dirty="0"/>
          </a:p>
        </p:txBody>
      </p:sp>
      <p:sp>
        <p:nvSpPr>
          <p:cNvPr id="10" name="Google Shape;98;p2"/>
          <p:cNvSpPr txBox="1"/>
          <p:nvPr/>
        </p:nvSpPr>
        <p:spPr>
          <a:xfrm>
            <a:off x="-150094" y="2392218"/>
            <a:ext cx="4368281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rgbClr val="7F7F7F"/>
                </a:solidFill>
              </a:rPr>
              <a:t>Aprendizajes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1017556" y="2333286"/>
            <a:ext cx="5948218" cy="2861681"/>
          </a:xfrm>
          <a:prstGeom prst="roundRect">
            <a:avLst>
              <a:gd name="adj" fmla="val 2778"/>
            </a:avLst>
          </a:prstGeom>
          <a:gradFill flip="none" rotWithShape="1">
            <a:gsLst>
              <a:gs pos="0">
                <a:srgbClr val="98C340">
                  <a:shade val="30000"/>
                  <a:satMod val="115000"/>
                </a:srgbClr>
              </a:gs>
              <a:gs pos="50000">
                <a:srgbClr val="98C340">
                  <a:shade val="67500"/>
                  <a:satMod val="115000"/>
                </a:srgbClr>
              </a:gs>
              <a:gs pos="100000">
                <a:srgbClr val="98C34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1146404" y="2267026"/>
            <a:ext cx="6031345" cy="2994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1. 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Introducción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al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Módulo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.</a:t>
            </a:r>
            <a:endParaRPr lang="es-ES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 Librería </a:t>
            </a:r>
            <a:r>
              <a:rPr lang="es-ES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s-E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3.  Introducción Librería Pandas.</a:t>
            </a:r>
            <a:endParaRPr lang="es-E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s-ES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es-ES" sz="2000" dirty="0">
                <a:solidFill>
                  <a:schemeClr val="bg1"/>
                </a:solidFill>
                <a:latin typeface="Calibri"/>
                <a:cs typeface="Calibri"/>
              </a:rPr>
              <a:t>4.  Reforzar y profundizar conceptos (asincrónico).</a:t>
            </a:r>
            <a:endParaRPr lang="en-US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" name="Google Shape;98;p2"/>
          <p:cNvSpPr txBox="1"/>
          <p:nvPr/>
        </p:nvSpPr>
        <p:spPr>
          <a:xfrm>
            <a:off x="439260" y="1112363"/>
            <a:ext cx="3975723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rgbClr val="7F7F7F"/>
                </a:solidFill>
              </a:rPr>
              <a:t>Temáticas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/>
          <p:nvPr/>
        </p:nvSpPr>
        <p:spPr>
          <a:xfrm>
            <a:off x="6317819" y="-1933211"/>
            <a:ext cx="4553382" cy="7365792"/>
          </a:xfrm>
          <a:prstGeom prst="roundRect">
            <a:avLst>
              <a:gd name="adj" fmla="val 2778"/>
            </a:avLst>
          </a:prstGeom>
          <a:gradFill flip="none" rotWithShape="1">
            <a:gsLst>
              <a:gs pos="0">
                <a:srgbClr val="98C340">
                  <a:shade val="30000"/>
                  <a:satMod val="115000"/>
                </a:srgbClr>
              </a:gs>
              <a:gs pos="50000">
                <a:srgbClr val="98C340">
                  <a:shade val="67500"/>
                  <a:satMod val="115000"/>
                </a:srgbClr>
              </a:gs>
              <a:gs pos="100000">
                <a:srgbClr val="98C34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4"/>
          <p:cNvGrpSpPr/>
          <p:nvPr/>
        </p:nvGrpSpPr>
        <p:grpSpPr>
          <a:xfrm>
            <a:off x="1078806" y="1749685"/>
            <a:ext cx="3524500" cy="3630571"/>
            <a:chOff x="842747" y="90401"/>
            <a:chExt cx="3524500" cy="3630571"/>
          </a:xfrm>
        </p:grpSpPr>
        <p:sp>
          <p:nvSpPr>
            <p:cNvPr id="119" name="Google Shape;119;p4"/>
            <p:cNvSpPr/>
            <p:nvPr/>
          </p:nvSpPr>
          <p:spPr>
            <a:xfrm>
              <a:off x="842747" y="90401"/>
              <a:ext cx="3524500" cy="35245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l="-24998" r="-24998"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flipH="1">
              <a:off x="3413435" y="3516041"/>
              <a:ext cx="97637" cy="204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 txBox="1"/>
            <p:nvPr/>
          </p:nvSpPr>
          <p:spPr>
            <a:xfrm>
              <a:off x="3413435" y="3516041"/>
              <a:ext cx="97637" cy="204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2" name="Google Shape;12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1151" y="1761820"/>
            <a:ext cx="322811" cy="322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1151" y="3650392"/>
            <a:ext cx="322811" cy="32281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6578869" y="1761820"/>
            <a:ext cx="47190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Sesión</a:t>
            </a:r>
            <a:r>
              <a:rPr lang="en-US" sz="20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Sincrónicas</a:t>
            </a:r>
            <a:r>
              <a:rPr lang="en-US" sz="20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(3 </a:t>
            </a:r>
            <a:r>
              <a:rPr lang="en-US" sz="2000" b="1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hrs</a:t>
            </a:r>
            <a:r>
              <a:rPr lang="en-US" sz="20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Introducción</a:t>
            </a:r>
            <a:r>
              <a:rPr lang="en-US" sz="20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al </a:t>
            </a:r>
            <a:r>
              <a:rPr lang="en-US" sz="2000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módulo</a:t>
            </a:r>
            <a:r>
              <a:rPr lang="en-US" sz="20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ES" sz="20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Librería </a:t>
            </a:r>
            <a:r>
              <a:rPr lang="es-ES" sz="2000" dirty="0" err="1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NumPy</a:t>
            </a:r>
            <a:r>
              <a:rPr lang="es-ES" sz="20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.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Introducción</a:t>
            </a:r>
            <a:r>
              <a:rPr lang="en-US" sz="20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Librería</a:t>
            </a:r>
            <a:r>
              <a:rPr lang="en-US" sz="20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Pandas.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endParaRPr sz="2000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Sesión</a:t>
            </a:r>
            <a:r>
              <a:rPr lang="en-US" sz="20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lang="en-US" sz="2000" b="1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Asincrónicas</a:t>
            </a:r>
            <a:r>
              <a:rPr lang="en-US" sz="20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(1 </a:t>
            </a:r>
            <a:r>
              <a:rPr lang="en-US" sz="2000" b="1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hr</a:t>
            </a:r>
            <a:r>
              <a:rPr lang="en-US" sz="2000" b="1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Reforzamiento</a:t>
            </a:r>
            <a:r>
              <a:rPr lang="en-US" sz="20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de </a:t>
            </a:r>
            <a:r>
              <a:rPr lang="en-US" sz="2000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conceptos</a:t>
            </a:r>
            <a:r>
              <a:rPr lang="en-US" sz="20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983657" y="424325"/>
            <a:ext cx="4476905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 err="1">
                <a:solidFill>
                  <a:srgbClr val="7F7F7F"/>
                </a:solidFill>
              </a:rPr>
              <a:t>Estructura</a:t>
            </a:r>
            <a:r>
              <a:rPr lang="en-US" sz="3200" dirty="0">
                <a:solidFill>
                  <a:srgbClr val="7F7F7F"/>
                </a:solidFill>
              </a:rPr>
              <a:t> de la </a:t>
            </a:r>
            <a:r>
              <a:rPr lang="en-US" sz="3200" dirty="0" err="1">
                <a:solidFill>
                  <a:srgbClr val="7F7F7F"/>
                </a:solidFill>
              </a:rPr>
              <a:t>Sesión</a:t>
            </a:r>
            <a:endParaRPr sz="3200" dirty="0">
              <a:solidFill>
                <a:srgbClr val="7F7F7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364" y="2309091"/>
            <a:ext cx="3722254" cy="2262909"/>
          </a:xfrm>
          <a:prstGeom prst="rect">
            <a:avLst/>
          </a:prstGeom>
        </p:spPr>
      </p:pic>
      <p:sp>
        <p:nvSpPr>
          <p:cNvPr id="130" name="Google Shape;130;p5"/>
          <p:cNvSpPr/>
          <p:nvPr/>
        </p:nvSpPr>
        <p:spPr>
          <a:xfrm>
            <a:off x="993711" y="-110835"/>
            <a:ext cx="5111525" cy="7195126"/>
          </a:xfrm>
          <a:prstGeom prst="roundRect">
            <a:avLst>
              <a:gd name="adj" fmla="val 2778"/>
            </a:avLst>
          </a:prstGeom>
          <a:gradFill flip="none" rotWithShape="1">
            <a:gsLst>
              <a:gs pos="0">
                <a:srgbClr val="98C340">
                  <a:shade val="30000"/>
                  <a:satMod val="115000"/>
                </a:srgbClr>
              </a:gs>
              <a:gs pos="50000">
                <a:srgbClr val="98C340">
                  <a:shade val="67500"/>
                  <a:satMod val="115000"/>
                </a:srgbClr>
              </a:gs>
              <a:gs pos="100000">
                <a:srgbClr val="98C34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6039374" y="655781"/>
            <a:ext cx="5349062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3200" dirty="0">
                <a:solidFill>
                  <a:srgbClr val="7F7F7F"/>
                </a:solidFill>
              </a:rPr>
              <a:t>. </a:t>
            </a:r>
            <a:r>
              <a:rPr lang="en-US" sz="3200" dirty="0" err="1">
                <a:solidFill>
                  <a:srgbClr val="7F7F7F"/>
                </a:solidFill>
              </a:rPr>
              <a:t>Introducción</a:t>
            </a:r>
            <a:r>
              <a:rPr lang="en-US" sz="3200" dirty="0">
                <a:solidFill>
                  <a:srgbClr val="7F7F7F"/>
                </a:solidFill>
              </a:rPr>
              <a:t> al </a:t>
            </a:r>
            <a:r>
              <a:rPr lang="en-US" sz="3200" dirty="0" err="1">
                <a:solidFill>
                  <a:srgbClr val="7F7F7F"/>
                </a:solidFill>
              </a:rPr>
              <a:t>módulo</a:t>
            </a:r>
            <a:endParaRPr sz="3200" dirty="0">
              <a:solidFill>
                <a:srgbClr val="7F7F7F"/>
              </a:solidFill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1320326" y="1663843"/>
            <a:ext cx="4719048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lt1"/>
              </a:buClr>
              <a:buSzPts val="2000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“Presentación módulo.ppt”</a:t>
            </a:r>
            <a:endParaRPr lang="es-ES" sz="20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buClr>
                <a:schemeClr val="lt1"/>
              </a:buClr>
              <a:buSzPts val="2000"/>
              <a:buFont typeface="+mj-lt"/>
              <a:buChar char="•"/>
            </a:pPr>
            <a:endParaRPr lang="es-ES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>
              <a:buClr>
                <a:schemeClr val="lt1"/>
              </a:buClr>
              <a:buSzPts val="2000"/>
              <a:buChar char="•"/>
            </a:pP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Aprendizaje esperado.</a:t>
            </a:r>
            <a:endParaRPr lang="es-ES" sz="20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Clr>
                <a:schemeClr val="lt1"/>
              </a:buClr>
              <a:buSzPts val="2000"/>
              <a:buChar char="•"/>
            </a:pP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Temáticas.</a:t>
            </a:r>
            <a:endParaRPr lang="es-ES" sz="20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buClr>
                <a:schemeClr val="lt1"/>
              </a:buClr>
              <a:buSzPts val="2000"/>
              <a:buChar char="•"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Modo de evaluación.</a:t>
            </a:r>
          </a:p>
          <a:p>
            <a:pPr marL="342900" indent="-342900">
              <a:buClr>
                <a:schemeClr val="lt1"/>
              </a:buClr>
              <a:buSzPts val="2000"/>
              <a:buChar char="•"/>
            </a:pPr>
            <a:r>
              <a:rPr lang="es-E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Pre-procesamiento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datos.</a:t>
            </a:r>
            <a:endParaRPr lang="es-ES" sz="20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090" y="2490409"/>
            <a:ext cx="3348725" cy="18836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983" y="1870385"/>
            <a:ext cx="5310076" cy="371596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475" t="4933" r="36800" b="23737"/>
          <a:stretch/>
        </p:blipFill>
        <p:spPr>
          <a:xfrm>
            <a:off x="6589335" y="3893504"/>
            <a:ext cx="2385745" cy="1501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7" name="Google Shape;137;p6"/>
          <p:cNvSpPr/>
          <p:nvPr/>
        </p:nvSpPr>
        <p:spPr>
          <a:xfrm>
            <a:off x="527446" y="-31974"/>
            <a:ext cx="5178442" cy="8996115"/>
          </a:xfrm>
          <a:prstGeom prst="roundRect">
            <a:avLst>
              <a:gd name="adj" fmla="val 2778"/>
            </a:avLst>
          </a:prstGeom>
          <a:gradFill flip="none" rotWithShape="1">
            <a:gsLst>
              <a:gs pos="0">
                <a:srgbClr val="98C340">
                  <a:shade val="30000"/>
                  <a:satMod val="115000"/>
                </a:srgbClr>
              </a:gs>
              <a:gs pos="50000">
                <a:srgbClr val="98C340">
                  <a:shade val="67500"/>
                  <a:satMod val="115000"/>
                </a:srgbClr>
              </a:gs>
              <a:gs pos="100000">
                <a:srgbClr val="98C34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"/>
          <p:cNvSpPr txBox="1"/>
          <p:nvPr/>
        </p:nvSpPr>
        <p:spPr>
          <a:xfrm>
            <a:off x="5705888" y="923308"/>
            <a:ext cx="4626122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lnSpc>
                <a:spcPct val="90000"/>
              </a:lnSpc>
              <a:buFont typeface="Arial"/>
              <a:buNone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2.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</a:rPr>
              <a:t>Librería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</a:rPr>
              <a:t>NumPy</a:t>
            </a:r>
            <a:endParaRPr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826812" y="2121208"/>
            <a:ext cx="4719048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dirty="0"/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s-E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Librerías para la ciencia de datos.pptx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</a:p>
          <a:p>
            <a:pPr marL="34290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“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Librería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</a:rPr>
              <a:t> Numpy.pptx”</a:t>
            </a: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Demostración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342900" lvl="0" indent="-342900"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“Demo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Librería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NumPy.ipynb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502" y="3090684"/>
            <a:ext cx="2445156" cy="13754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9603" y="1992355"/>
            <a:ext cx="2406156" cy="1353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612" y="1326413"/>
            <a:ext cx="7019592" cy="418917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t="4742" r="40730" b="28547"/>
          <a:stretch/>
        </p:blipFill>
        <p:spPr>
          <a:xfrm>
            <a:off x="5157837" y="3269646"/>
            <a:ext cx="3236073" cy="2068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4" name="Google Shape;144;p7"/>
          <p:cNvSpPr/>
          <p:nvPr/>
        </p:nvSpPr>
        <p:spPr>
          <a:xfrm>
            <a:off x="269274" y="-413250"/>
            <a:ext cx="4066243" cy="7365792"/>
          </a:xfrm>
          <a:prstGeom prst="roundRect">
            <a:avLst>
              <a:gd name="adj" fmla="val 2778"/>
            </a:avLst>
          </a:prstGeom>
          <a:gradFill flip="none" rotWithShape="1">
            <a:gsLst>
              <a:gs pos="0">
                <a:srgbClr val="98C340">
                  <a:shade val="30000"/>
                  <a:satMod val="115000"/>
                </a:srgbClr>
              </a:gs>
              <a:gs pos="50000">
                <a:srgbClr val="98C340">
                  <a:shade val="67500"/>
                  <a:satMod val="115000"/>
                </a:srgbClr>
              </a:gs>
              <a:gs pos="100000">
                <a:srgbClr val="98C34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4974612" y="279534"/>
            <a:ext cx="6169006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3.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</a:rPr>
              <a:t>Introducción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</a:rPr>
              <a:t>Librería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 Pandas</a:t>
            </a:r>
            <a:endParaRPr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664092" y="783565"/>
            <a:ext cx="4719048" cy="455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285750" lvl="0" indent="-285750" algn="just">
              <a:lnSpc>
                <a:spcPct val="150000"/>
              </a:lnSpc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“Intro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Librería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Pandas.pptx”</a:t>
            </a:r>
            <a:endParaRPr dirty="0"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Demostración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285750" lvl="0" indent="-285750" algn="just">
              <a:lnSpc>
                <a:spcPct val="150000"/>
              </a:lnSpc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covid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Chile.ipynb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</a:p>
          <a:p>
            <a:pPr marL="285750" lvl="0" indent="-285750" algn="just">
              <a:lnSpc>
                <a:spcPct val="150000"/>
              </a:lnSpc>
              <a:buClr>
                <a:schemeClr val="lt1"/>
              </a:buClr>
              <a:buSzPts val="2000"/>
              <a:buFont typeface="Arial"/>
              <a:buChar char="•"/>
            </a:pPr>
            <a:endParaRPr lang="es-ES" sz="2000" dirty="0">
              <a:solidFill>
                <a:schemeClr val="lt1"/>
              </a:solidFill>
              <a:latin typeface="Calibri"/>
              <a:cs typeface="Calibri"/>
              <a:sym typeface="Calibri"/>
            </a:endParaRPr>
          </a:p>
          <a:p>
            <a:pPr lvl="0" algn="just">
              <a:lnSpc>
                <a:spcPct val="150000"/>
              </a:lnSpc>
              <a:buClr>
                <a:schemeClr val="lt1"/>
              </a:buClr>
              <a:buSzPts val="2000"/>
            </a:pPr>
            <a:r>
              <a:rPr lang="es-ES" sz="2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Actividad Grupal:</a:t>
            </a:r>
          </a:p>
          <a:p>
            <a:pPr marL="285750" lvl="0" indent="-285750" algn="just">
              <a:lnSpc>
                <a:spcPct val="150000"/>
              </a:lnSpc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“Caso Notas </a:t>
            </a:r>
            <a:r>
              <a:rPr lang="es-ES" sz="20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Alumnos.ipynb</a:t>
            </a:r>
            <a:r>
              <a:rPr lang="es-ES" sz="2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”</a:t>
            </a:r>
          </a:p>
          <a:p>
            <a:pPr marL="285750" lvl="0" indent="-285750" algn="just">
              <a:lnSpc>
                <a:spcPct val="150000"/>
              </a:lnSpc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“Rúbrica Autoevaluación</a:t>
            </a:r>
          </a:p>
          <a:p>
            <a:pPr lvl="0" algn="just">
              <a:lnSpc>
                <a:spcPct val="150000"/>
              </a:lnSpc>
              <a:buClr>
                <a:schemeClr val="lt1"/>
              </a:buClr>
              <a:buSzPts val="2000"/>
            </a:pPr>
            <a:r>
              <a:rPr lang="es-ES" sz="2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    Caso Notas Alumnos.xlsx”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824" y="1477841"/>
            <a:ext cx="2971970" cy="167173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6"/>
          <a:srcRect t="5010" r="44935" b="33499"/>
          <a:stretch/>
        </p:blipFill>
        <p:spPr>
          <a:xfrm>
            <a:off x="8559255" y="3269646"/>
            <a:ext cx="3237925" cy="2068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/>
          <p:nvPr/>
        </p:nvSpPr>
        <p:spPr>
          <a:xfrm>
            <a:off x="3922145" y="1736435"/>
            <a:ext cx="8703965" cy="2715491"/>
          </a:xfrm>
          <a:prstGeom prst="roundRect">
            <a:avLst>
              <a:gd name="adj" fmla="val 2778"/>
            </a:avLst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2286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 txBox="1"/>
          <p:nvPr/>
        </p:nvSpPr>
        <p:spPr>
          <a:xfrm>
            <a:off x="662593" y="250586"/>
            <a:ext cx="4626122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lnSpc>
                <a:spcPct val="90000"/>
              </a:lnSpc>
              <a:buFont typeface="Arial"/>
              <a:buNone/>
            </a:pP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4.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</a:rPr>
              <a:t>Desafío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</a:rPr>
              <a:t>Sesión</a:t>
            </a:r>
            <a:endParaRPr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3" name="Google Shape;153;p8"/>
          <p:cNvSpPr txBox="1"/>
          <p:nvPr/>
        </p:nvSpPr>
        <p:spPr>
          <a:xfrm>
            <a:off x="4698885" y="2317998"/>
            <a:ext cx="4719048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Guía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ejercicios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asincrónico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endParaRPr dirty="0"/>
          </a:p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Guía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Librería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Numpy.ipynb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dirty="0"/>
          </a:p>
          <a:p>
            <a:pPr marL="285750" lvl="0" indent="-285750">
              <a:lnSpc>
                <a:spcPct val="150000"/>
              </a:lnSpc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Ejercicio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Guiado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Numpy.ipynb</a:t>
            </a: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dirty="0"/>
          </a:p>
          <a:p>
            <a:pPr marL="285750" marR="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310</Words>
  <Application>Microsoft Office PowerPoint</Application>
  <PresentationFormat>Panorámica</PresentationFormat>
  <Paragraphs>69</Paragraphs>
  <Slides>14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Tema de Office</vt:lpstr>
      <vt:lpstr>Presentación de la sesión</vt:lpstr>
      <vt:lpstr>Repaso y Activación de Conceptos: “Preparándonos para avanzar”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Cierre de la Sesión</vt:lpstr>
      <vt:lpstr>Recapitulación y Reflexión:   “Lo que hemos aprendido hoy”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la sesión</dc:title>
  <dc:creator>Kibernum</dc:creator>
  <cp:lastModifiedBy>Diseño ITA</cp:lastModifiedBy>
  <cp:revision>64</cp:revision>
  <dcterms:created xsi:type="dcterms:W3CDTF">2023-01-03T12:28:26Z</dcterms:created>
  <dcterms:modified xsi:type="dcterms:W3CDTF">2025-10-06T15:51:26Z</dcterms:modified>
</cp:coreProperties>
</file>